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8" r:id="rId2"/>
    <p:sldId id="257" r:id="rId3"/>
    <p:sldId id="343" r:id="rId4"/>
    <p:sldId id="331" r:id="rId5"/>
    <p:sldId id="337" r:id="rId6"/>
    <p:sldId id="330" r:id="rId7"/>
    <p:sldId id="338" r:id="rId8"/>
    <p:sldId id="324" r:id="rId9"/>
    <p:sldId id="321" r:id="rId10"/>
    <p:sldId id="307" r:id="rId11"/>
    <p:sldId id="326" r:id="rId12"/>
    <p:sldId id="340" r:id="rId13"/>
    <p:sldId id="339" r:id="rId14"/>
    <p:sldId id="300" r:id="rId15"/>
    <p:sldId id="342" r:id="rId16"/>
    <p:sldId id="346" r:id="rId17"/>
    <p:sldId id="327" r:id="rId18"/>
    <p:sldId id="348" r:id="rId19"/>
    <p:sldId id="347" r:id="rId20"/>
    <p:sldId id="349" r:id="rId21"/>
    <p:sldId id="332" r:id="rId22"/>
    <p:sldId id="344" r:id="rId23"/>
    <p:sldId id="350" r:id="rId24"/>
    <p:sldId id="345" r:id="rId25"/>
    <p:sldId id="284" r:id="rId26"/>
  </p:sldIdLst>
  <p:sldSz cx="9906000" cy="6858000" type="A4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373"/>
    <a:srgbClr val="FF99CC"/>
    <a:srgbClr val="FFFF66"/>
    <a:srgbClr val="CC0099"/>
    <a:srgbClr val="FF9966"/>
    <a:srgbClr val="FF5050"/>
    <a:srgbClr val="F4029E"/>
    <a:srgbClr val="CC3399"/>
    <a:srgbClr val="A774B1"/>
    <a:srgbClr val="A77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249" autoAdjust="0"/>
  </p:normalViewPr>
  <p:slideViewPr>
    <p:cSldViewPr>
      <p:cViewPr varScale="1">
        <p:scale>
          <a:sx n="69" d="100"/>
          <a:sy n="69" d="100"/>
        </p:scale>
        <p:origin x="330" y="6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3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1790F-3B95-4D47-B9B4-C25FE9A375D5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EE21E-2D36-48A4-A87D-5655617CF1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01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endParaRPr lang="pt-BR" sz="1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EE21E-2D36-48A4-A87D-5655617CF1A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9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endParaRPr lang="pt-BR" sz="1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EE21E-2D36-48A4-A87D-5655617CF1A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91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endParaRPr lang="pt-BR" sz="1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EE21E-2D36-48A4-A87D-5655617CF1A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9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94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42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13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v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19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7BD4E-65C3-498F-BFCF-A7241F9A4EEC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FF98D-BFE6-4AF4-9A89-0C92463E3B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0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pa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026" name="Picture 2" descr="C:\Users\Amanda\Documents\03_UAM\2019-2º semestre\3-Planejamento\Capa-pedac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5355408"/>
            <a:ext cx="4245620" cy="15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4"/>
          <p:cNvSpPr/>
          <p:nvPr/>
        </p:nvSpPr>
        <p:spPr>
          <a:xfrm>
            <a:off x="4088904" y="5256518"/>
            <a:ext cx="5817096" cy="764773"/>
          </a:xfrm>
          <a:custGeom>
            <a:avLst/>
            <a:gdLst>
              <a:gd name="connsiteX0" fmla="*/ 0 w 4499992"/>
              <a:gd name="connsiteY0" fmla="*/ 0 h 720080"/>
              <a:gd name="connsiteX1" fmla="*/ 4499992 w 4499992"/>
              <a:gd name="connsiteY1" fmla="*/ 0 h 720080"/>
              <a:gd name="connsiteX2" fmla="*/ 4499992 w 4499992"/>
              <a:gd name="connsiteY2" fmla="*/ 720080 h 720080"/>
              <a:gd name="connsiteX3" fmla="*/ 0 w 4499992"/>
              <a:gd name="connsiteY3" fmla="*/ 720080 h 720080"/>
              <a:gd name="connsiteX4" fmla="*/ 0 w 4499992"/>
              <a:gd name="connsiteY4" fmla="*/ 0 h 720080"/>
              <a:gd name="connsiteX0" fmla="*/ 0 w 4499992"/>
              <a:gd name="connsiteY0" fmla="*/ 0 h 739130"/>
              <a:gd name="connsiteX1" fmla="*/ 4499992 w 4499992"/>
              <a:gd name="connsiteY1" fmla="*/ 0 h 739130"/>
              <a:gd name="connsiteX2" fmla="*/ 4499992 w 4499992"/>
              <a:gd name="connsiteY2" fmla="*/ 720080 h 739130"/>
              <a:gd name="connsiteX3" fmla="*/ 285750 w 4499992"/>
              <a:gd name="connsiteY3" fmla="*/ 739130 h 739130"/>
              <a:gd name="connsiteX4" fmla="*/ 0 w 4499992"/>
              <a:gd name="connsiteY4" fmla="*/ 0 h 739130"/>
              <a:gd name="connsiteX0" fmla="*/ 0 w 4499992"/>
              <a:gd name="connsiteY0" fmla="*/ 0 h 720080"/>
              <a:gd name="connsiteX1" fmla="*/ 4499992 w 4499992"/>
              <a:gd name="connsiteY1" fmla="*/ 0 h 720080"/>
              <a:gd name="connsiteX2" fmla="*/ 4499992 w 4499992"/>
              <a:gd name="connsiteY2" fmla="*/ 720080 h 720080"/>
              <a:gd name="connsiteX3" fmla="*/ 781050 w 4499992"/>
              <a:gd name="connsiteY3" fmla="*/ 720080 h 720080"/>
              <a:gd name="connsiteX4" fmla="*/ 0 w 4499992"/>
              <a:gd name="connsiteY4" fmla="*/ 0 h 720080"/>
              <a:gd name="connsiteX0" fmla="*/ 0 w 4499992"/>
              <a:gd name="connsiteY0" fmla="*/ 0 h 720080"/>
              <a:gd name="connsiteX1" fmla="*/ 4499992 w 4499992"/>
              <a:gd name="connsiteY1" fmla="*/ 0 h 720080"/>
              <a:gd name="connsiteX2" fmla="*/ 4499992 w 4499992"/>
              <a:gd name="connsiteY2" fmla="*/ 720080 h 720080"/>
              <a:gd name="connsiteX3" fmla="*/ 523875 w 4499992"/>
              <a:gd name="connsiteY3" fmla="*/ 720080 h 720080"/>
              <a:gd name="connsiteX4" fmla="*/ 0 w 4499992"/>
              <a:gd name="connsiteY4" fmla="*/ 0 h 720080"/>
              <a:gd name="connsiteX0" fmla="*/ 0 w 4318677"/>
              <a:gd name="connsiteY0" fmla="*/ 0 h 720080"/>
              <a:gd name="connsiteX1" fmla="*/ 4318677 w 4318677"/>
              <a:gd name="connsiteY1" fmla="*/ 0 h 720080"/>
              <a:gd name="connsiteX2" fmla="*/ 4318677 w 4318677"/>
              <a:gd name="connsiteY2" fmla="*/ 720080 h 720080"/>
              <a:gd name="connsiteX3" fmla="*/ 342560 w 4318677"/>
              <a:gd name="connsiteY3" fmla="*/ 720080 h 720080"/>
              <a:gd name="connsiteX4" fmla="*/ 0 w 4318677"/>
              <a:gd name="connsiteY4" fmla="*/ 0 h 720080"/>
              <a:gd name="connsiteX0" fmla="*/ 0 w 4275161"/>
              <a:gd name="connsiteY0" fmla="*/ 8968 h 720080"/>
              <a:gd name="connsiteX1" fmla="*/ 4275161 w 4275161"/>
              <a:gd name="connsiteY1" fmla="*/ 0 h 720080"/>
              <a:gd name="connsiteX2" fmla="*/ 4275161 w 4275161"/>
              <a:gd name="connsiteY2" fmla="*/ 720080 h 720080"/>
              <a:gd name="connsiteX3" fmla="*/ 299044 w 4275161"/>
              <a:gd name="connsiteY3" fmla="*/ 720080 h 720080"/>
              <a:gd name="connsiteX4" fmla="*/ 0 w 4275161"/>
              <a:gd name="connsiteY4" fmla="*/ 8968 h 720080"/>
              <a:gd name="connsiteX0" fmla="*/ 0 w 4275161"/>
              <a:gd name="connsiteY0" fmla="*/ 8968 h 720080"/>
              <a:gd name="connsiteX1" fmla="*/ 4275161 w 4275161"/>
              <a:gd name="connsiteY1" fmla="*/ 0 h 720080"/>
              <a:gd name="connsiteX2" fmla="*/ 4275161 w 4275161"/>
              <a:gd name="connsiteY2" fmla="*/ 720080 h 720080"/>
              <a:gd name="connsiteX3" fmla="*/ 299044 w 4275161"/>
              <a:gd name="connsiteY3" fmla="*/ 720080 h 720080"/>
              <a:gd name="connsiteX4" fmla="*/ 0 w 4275161"/>
              <a:gd name="connsiteY4" fmla="*/ 8968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161" h="720080">
                <a:moveTo>
                  <a:pt x="0" y="8968"/>
                </a:moveTo>
                <a:lnTo>
                  <a:pt x="4275161" y="0"/>
                </a:lnTo>
                <a:lnTo>
                  <a:pt x="4275161" y="720080"/>
                </a:lnTo>
                <a:lnTo>
                  <a:pt x="299044" y="720080"/>
                </a:lnTo>
                <a:lnTo>
                  <a:pt x="0" y="8968"/>
                </a:lnTo>
                <a:close/>
              </a:path>
            </a:pathLst>
          </a:custGeom>
          <a:solidFill>
            <a:srgbClr val="A774B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4"/>
          <p:cNvSpPr/>
          <p:nvPr/>
        </p:nvSpPr>
        <p:spPr>
          <a:xfrm>
            <a:off x="4472397" y="5445224"/>
            <a:ext cx="5433604" cy="701868"/>
          </a:xfrm>
          <a:custGeom>
            <a:avLst/>
            <a:gdLst>
              <a:gd name="connsiteX0" fmla="*/ 0 w 4499992"/>
              <a:gd name="connsiteY0" fmla="*/ 0 h 720080"/>
              <a:gd name="connsiteX1" fmla="*/ 4499992 w 4499992"/>
              <a:gd name="connsiteY1" fmla="*/ 0 h 720080"/>
              <a:gd name="connsiteX2" fmla="*/ 4499992 w 4499992"/>
              <a:gd name="connsiteY2" fmla="*/ 720080 h 720080"/>
              <a:gd name="connsiteX3" fmla="*/ 0 w 4499992"/>
              <a:gd name="connsiteY3" fmla="*/ 720080 h 720080"/>
              <a:gd name="connsiteX4" fmla="*/ 0 w 4499992"/>
              <a:gd name="connsiteY4" fmla="*/ 0 h 720080"/>
              <a:gd name="connsiteX0" fmla="*/ 0 w 4499992"/>
              <a:gd name="connsiteY0" fmla="*/ 0 h 739130"/>
              <a:gd name="connsiteX1" fmla="*/ 4499992 w 4499992"/>
              <a:gd name="connsiteY1" fmla="*/ 0 h 739130"/>
              <a:gd name="connsiteX2" fmla="*/ 4499992 w 4499992"/>
              <a:gd name="connsiteY2" fmla="*/ 720080 h 739130"/>
              <a:gd name="connsiteX3" fmla="*/ 285750 w 4499992"/>
              <a:gd name="connsiteY3" fmla="*/ 739130 h 739130"/>
              <a:gd name="connsiteX4" fmla="*/ 0 w 4499992"/>
              <a:gd name="connsiteY4" fmla="*/ 0 h 739130"/>
              <a:gd name="connsiteX0" fmla="*/ 0 w 4499992"/>
              <a:gd name="connsiteY0" fmla="*/ 0 h 720080"/>
              <a:gd name="connsiteX1" fmla="*/ 4499992 w 4499992"/>
              <a:gd name="connsiteY1" fmla="*/ 0 h 720080"/>
              <a:gd name="connsiteX2" fmla="*/ 4499992 w 4499992"/>
              <a:gd name="connsiteY2" fmla="*/ 720080 h 720080"/>
              <a:gd name="connsiteX3" fmla="*/ 781050 w 4499992"/>
              <a:gd name="connsiteY3" fmla="*/ 720080 h 720080"/>
              <a:gd name="connsiteX4" fmla="*/ 0 w 4499992"/>
              <a:gd name="connsiteY4" fmla="*/ 0 h 720080"/>
              <a:gd name="connsiteX0" fmla="*/ 0 w 4499992"/>
              <a:gd name="connsiteY0" fmla="*/ 0 h 720080"/>
              <a:gd name="connsiteX1" fmla="*/ 4499992 w 4499992"/>
              <a:gd name="connsiteY1" fmla="*/ 0 h 720080"/>
              <a:gd name="connsiteX2" fmla="*/ 4499992 w 4499992"/>
              <a:gd name="connsiteY2" fmla="*/ 720080 h 720080"/>
              <a:gd name="connsiteX3" fmla="*/ 523875 w 4499992"/>
              <a:gd name="connsiteY3" fmla="*/ 720080 h 720080"/>
              <a:gd name="connsiteX4" fmla="*/ 0 w 4499992"/>
              <a:gd name="connsiteY4" fmla="*/ 0 h 720080"/>
              <a:gd name="connsiteX0" fmla="*/ 0 w 4265101"/>
              <a:gd name="connsiteY0" fmla="*/ 9772 h 720080"/>
              <a:gd name="connsiteX1" fmla="*/ 4265101 w 4265101"/>
              <a:gd name="connsiteY1" fmla="*/ 0 h 720080"/>
              <a:gd name="connsiteX2" fmla="*/ 4265101 w 4265101"/>
              <a:gd name="connsiteY2" fmla="*/ 720080 h 720080"/>
              <a:gd name="connsiteX3" fmla="*/ 288984 w 4265101"/>
              <a:gd name="connsiteY3" fmla="*/ 720080 h 720080"/>
              <a:gd name="connsiteX4" fmla="*/ 0 w 4265101"/>
              <a:gd name="connsiteY4" fmla="*/ 9772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5101" h="720080">
                <a:moveTo>
                  <a:pt x="0" y="9772"/>
                </a:moveTo>
                <a:lnTo>
                  <a:pt x="4265101" y="0"/>
                </a:lnTo>
                <a:lnTo>
                  <a:pt x="4265101" y="720080"/>
                </a:lnTo>
                <a:lnTo>
                  <a:pt x="288984" y="720080"/>
                </a:lnTo>
                <a:lnTo>
                  <a:pt x="0" y="9772"/>
                </a:lnTo>
                <a:close/>
              </a:path>
            </a:pathLst>
          </a:custGeom>
          <a:solidFill>
            <a:srgbClr val="CC00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187026" y="5439206"/>
            <a:ext cx="451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Plano de Campanha</a:t>
            </a:r>
          </a:p>
        </p:txBody>
      </p:sp>
      <p:sp>
        <p:nvSpPr>
          <p:cNvPr id="5" name="Retângulo 4"/>
          <p:cNvSpPr/>
          <p:nvPr/>
        </p:nvSpPr>
        <p:spPr>
          <a:xfrm>
            <a:off x="8697416" y="2643752"/>
            <a:ext cx="648072" cy="785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6126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787648" y="836712"/>
            <a:ext cx="6330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>
                <a:solidFill>
                  <a:srgbClr val="512373"/>
                </a:solidFill>
                <a:latin typeface="Brush Script MT" pitchFamily="66" charset="0"/>
              </a:rPr>
              <a:t>Posicionamento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2951946"/>
            <a:ext cx="9705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sz="2800" b="1" dirty="0"/>
              <a:t>MUSEU ESTADUAL COM GRANDE ACERVO HISTÓRICO E OFICINAS INTERATIVAS QUE RETRATAM A HISTÓRIA.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D5A3965-2C51-4CD9-8BEF-6CCD4F554733}"/>
              </a:ext>
            </a:extLst>
          </p:cNvPr>
          <p:cNvSpPr/>
          <p:nvPr/>
        </p:nvSpPr>
        <p:spPr>
          <a:xfrm rot="16200000">
            <a:off x="4719353" y="1671353"/>
            <a:ext cx="467294" cy="9906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22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0A71D5C-D442-418F-BD37-BFA96E7E8432}"/>
              </a:ext>
            </a:extLst>
          </p:cNvPr>
          <p:cNvSpPr txBox="1"/>
          <p:nvPr/>
        </p:nvSpPr>
        <p:spPr>
          <a:xfrm>
            <a:off x="1712640" y="3115077"/>
            <a:ext cx="6480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POUCA DIVULGAÇÃO</a:t>
            </a:r>
          </a:p>
          <a:p>
            <a:endParaRPr lang="pt-BR" dirty="0">
              <a:solidFill>
                <a:srgbClr val="CC009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A51FD3-50D7-4033-B55A-88138897123B}"/>
              </a:ext>
            </a:extLst>
          </p:cNvPr>
          <p:cNvSpPr txBox="1"/>
          <p:nvPr/>
        </p:nvSpPr>
        <p:spPr>
          <a:xfrm>
            <a:off x="1208584" y="1050103"/>
            <a:ext cx="9649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rgbClr val="512373"/>
                </a:solidFill>
                <a:latin typeface="Brush Script MT" pitchFamily="66" charset="0"/>
              </a:rPr>
              <a:t>Diagnóstico de Comunicação</a:t>
            </a:r>
          </a:p>
          <a:p>
            <a:endParaRPr lang="pt-BR" sz="5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E2AA227-ECB6-4BB7-A9E8-707B17D8DD3B}"/>
              </a:ext>
            </a:extLst>
          </p:cNvPr>
          <p:cNvSpPr/>
          <p:nvPr/>
        </p:nvSpPr>
        <p:spPr>
          <a:xfrm rot="16200000">
            <a:off x="4719353" y="1671353"/>
            <a:ext cx="467294" cy="9906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09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15552" y="3429000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9862A8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9462" y="3356992"/>
            <a:ext cx="626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r>
              <a:rPr lang="pt-BR" sz="3600" dirty="0">
                <a:solidFill>
                  <a:srgbClr val="512373"/>
                </a:solidFill>
              </a:rPr>
              <a:t> Objetivo de comunicação</a:t>
            </a:r>
          </a:p>
        </p:txBody>
      </p:sp>
      <p:sp>
        <p:nvSpPr>
          <p:cNvPr id="32" name="Retângulo 31"/>
          <p:cNvSpPr/>
          <p:nvPr/>
        </p:nvSpPr>
        <p:spPr>
          <a:xfrm rot="16200000">
            <a:off x="3332820" y="-3360204"/>
            <a:ext cx="3240359" cy="9906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34025" y="762963"/>
            <a:ext cx="8895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Museu pouco conhecido pela falta de divulgação adequada sobre o acervo e atividades ligadas ao conhecimento da imigração.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44488" y="3992056"/>
            <a:ext cx="878497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/>
              <a:t>Tornar o museu conhecido, assim como suas atividades e acervo, em três meses.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1460" y="152454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 Problema</a:t>
            </a:r>
          </a:p>
        </p:txBody>
      </p:sp>
    </p:spTree>
    <p:extLst>
      <p:ext uri="{BB962C8B-B14F-4D97-AF65-F5344CB8AC3E}">
        <p14:creationId xmlns:p14="http://schemas.microsoft.com/office/powerpoint/2010/main" val="4713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 rot="16200000">
            <a:off x="3188060" y="-1271972"/>
            <a:ext cx="3528392" cy="9906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16496" y="3013501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sz="2400" b="1" dirty="0">
                <a:solidFill>
                  <a:schemeClr val="bg1"/>
                </a:solidFill>
              </a:rPr>
              <a:t>Ativações com personagens caracterizados da época fazendo o convite para as pessoas visitarem e conhecerem a história de seus antepassados no Museu.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1460" y="152454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12373"/>
                </a:solidFill>
              </a:rPr>
              <a:t> Estratégia</a:t>
            </a:r>
          </a:p>
        </p:txBody>
      </p:sp>
    </p:spTree>
    <p:extLst>
      <p:ext uri="{BB962C8B-B14F-4D97-AF65-F5344CB8AC3E}">
        <p14:creationId xmlns:p14="http://schemas.microsoft.com/office/powerpoint/2010/main" val="49750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64432" y="878866"/>
            <a:ext cx="6177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512373"/>
                </a:solidFill>
                <a:latin typeface="Brush Script MT" pitchFamily="66" charset="0"/>
              </a:rPr>
              <a:t>USP </a:t>
            </a:r>
            <a:r>
              <a:rPr lang="pt-BR" sz="3600" dirty="0">
                <a:solidFill>
                  <a:srgbClr val="512373"/>
                </a:solidFill>
                <a:latin typeface="Brush Script MT" pitchFamily="66" charset="0"/>
              </a:rPr>
              <a:t>(Promessa básica)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036676" y="2955431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err="1">
                <a:solidFill>
                  <a:srgbClr val="512373"/>
                </a:solidFill>
                <a:latin typeface="Brush Script MT" pitchFamily="66" charset="0"/>
              </a:rPr>
              <a:t>Reason</a:t>
            </a:r>
            <a:r>
              <a:rPr lang="pt-BR" sz="4400" dirty="0">
                <a:solidFill>
                  <a:srgbClr val="512373"/>
                </a:solidFill>
                <a:latin typeface="Brush Script MT" pitchFamily="66" charset="0"/>
              </a:rPr>
              <a:t> </a:t>
            </a:r>
            <a:r>
              <a:rPr lang="pt-BR" sz="4400" dirty="0" err="1">
                <a:solidFill>
                  <a:srgbClr val="512373"/>
                </a:solidFill>
                <a:latin typeface="Brush Script MT" pitchFamily="66" charset="0"/>
              </a:rPr>
              <a:t>Why</a:t>
            </a:r>
            <a:endParaRPr lang="pt-BR" sz="4400" dirty="0">
              <a:solidFill>
                <a:srgbClr val="512373"/>
              </a:solidFill>
              <a:latin typeface="Brush Script MT" pitchFamily="66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2075546"/>
            <a:ext cx="970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Acervo que apresenta a história dos seus antepassados.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8464" y="3959859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Possui acervo amplo que propõe experiências de conhecimento sobre o passado.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20FE74B-9439-4729-BE25-BA12146DFE78}"/>
              </a:ext>
            </a:extLst>
          </p:cNvPr>
          <p:cNvSpPr/>
          <p:nvPr/>
        </p:nvSpPr>
        <p:spPr>
          <a:xfrm rot="16200000">
            <a:off x="4719353" y="1671353"/>
            <a:ext cx="467294" cy="9906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08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16496" y="1020792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base">
              <a:buFont typeface="Arial" pitchFamily="34" charset="0"/>
              <a:buChar char="•"/>
            </a:pPr>
            <a:r>
              <a:rPr lang="pt-BR" sz="2000" dirty="0"/>
              <a:t>Mídias Digitais (Instagram, Facebook e Youtube);</a:t>
            </a:r>
          </a:p>
          <a:p>
            <a:pPr marL="342900" indent="-342900" algn="just" fontAlgn="base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 fontAlgn="base">
              <a:buFont typeface="Arial" pitchFamily="34" charset="0"/>
              <a:buChar char="•"/>
            </a:pPr>
            <a:r>
              <a:rPr lang="pt-BR" sz="2000" dirty="0"/>
              <a:t>Ativações;</a:t>
            </a:r>
          </a:p>
          <a:p>
            <a:pPr marL="342900" indent="-342900" algn="just" fontAlgn="base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 fontAlgn="base">
              <a:buFont typeface="Arial" pitchFamily="34" charset="0"/>
              <a:buChar char="•"/>
            </a:pPr>
            <a:r>
              <a:rPr lang="pt-BR" sz="2000" dirty="0"/>
              <a:t>Influenciadores. (Jaqueline Guerreiro e Felipe </a:t>
            </a:r>
            <a:r>
              <a:rPr lang="pt-BR" sz="2000" dirty="0" err="1"/>
              <a:t>Castanhari</a:t>
            </a:r>
            <a:r>
              <a:rPr lang="pt-BR" sz="2000" dirty="0"/>
              <a:t>)</a:t>
            </a:r>
          </a:p>
          <a:p>
            <a:pPr marL="342900" indent="-342900" algn="just" fontAlgn="base">
              <a:buFont typeface="Arial" pitchFamily="34" charset="0"/>
              <a:buChar char="•"/>
            </a:pPr>
            <a:endParaRPr lang="pt-BR" sz="2000" dirty="0"/>
          </a:p>
        </p:txBody>
      </p:sp>
      <p:sp>
        <p:nvSpPr>
          <p:cNvPr id="6" name="Retângulo 5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1460" y="152454"/>
            <a:ext cx="8163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12373"/>
                </a:solidFill>
              </a:rPr>
              <a:t> Mídias e Comunicação Integrada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C3F904A-7E01-4C28-85B8-833F176777ED}"/>
              </a:ext>
            </a:extLst>
          </p:cNvPr>
          <p:cNvSpPr/>
          <p:nvPr/>
        </p:nvSpPr>
        <p:spPr>
          <a:xfrm>
            <a:off x="0" y="3789040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ADDE5B-72A8-4CBA-91C8-8D650C4E4EC3}"/>
              </a:ext>
            </a:extLst>
          </p:cNvPr>
          <p:cNvSpPr txBox="1"/>
          <p:nvPr/>
        </p:nvSpPr>
        <p:spPr>
          <a:xfrm>
            <a:off x="183657" y="3752619"/>
            <a:ext cx="8163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12373"/>
                </a:solidFill>
              </a:rPr>
              <a:t>Justificativa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23D18D6-0C1E-475C-BA67-F5C7BCE4DEFF}"/>
              </a:ext>
            </a:extLst>
          </p:cNvPr>
          <p:cNvSpPr/>
          <p:nvPr/>
        </p:nvSpPr>
        <p:spPr>
          <a:xfrm>
            <a:off x="416496" y="4581128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INSTAGRAM</a:t>
            </a:r>
            <a:r>
              <a:rPr lang="pt-BR" dirty="0"/>
              <a:t> – Conta engajada</a:t>
            </a:r>
          </a:p>
          <a:p>
            <a:endParaRPr lang="pt-BR" dirty="0"/>
          </a:p>
          <a:p>
            <a:r>
              <a:rPr lang="pt-BR" b="1" dirty="0"/>
              <a:t>FACEBOOK</a:t>
            </a:r>
            <a:r>
              <a:rPr lang="pt-BR" dirty="0"/>
              <a:t> – Mais informações sobre eventos</a:t>
            </a:r>
          </a:p>
          <a:p>
            <a:endParaRPr lang="pt-BR" dirty="0"/>
          </a:p>
          <a:p>
            <a:r>
              <a:rPr lang="pt-BR" b="1" dirty="0"/>
              <a:t>YOUTUBE</a:t>
            </a:r>
            <a:r>
              <a:rPr lang="pt-BR" dirty="0"/>
              <a:t> – Aprofundamento no conteúdo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251618D-8A83-4340-BD09-037D0A898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6751" t="-714" r="27166" b="714"/>
          <a:stretch/>
        </p:blipFill>
        <p:spPr>
          <a:xfrm>
            <a:off x="7833320" y="-99392"/>
            <a:ext cx="207268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 rot="16200000">
            <a:off x="4659282" y="1611282"/>
            <a:ext cx="584775" cy="990866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CC1E5B7-7D07-4230-BC94-72D97E5CFCDC}"/>
              </a:ext>
            </a:extLst>
          </p:cNvPr>
          <p:cNvSpPr/>
          <p:nvPr/>
        </p:nvSpPr>
        <p:spPr>
          <a:xfrm>
            <a:off x="234026" y="177977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512373"/>
                </a:solidFill>
              </a:rPr>
              <a:t>Redes Sociais- Postagens  </a:t>
            </a:r>
            <a:endParaRPr lang="pt-BR" sz="32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006C3AB-9A52-409B-9B26-670A9BD6AD15}"/>
              </a:ext>
            </a:extLst>
          </p:cNvPr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pic>
        <p:nvPicPr>
          <p:cNvPr id="12" name="Imagem 11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81E24836-8674-458C-AA71-1A586CF65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86" y="1271636"/>
            <a:ext cx="3235967" cy="4478182"/>
          </a:xfrm>
          <a:prstGeom prst="rect">
            <a:avLst/>
          </a:prstGeom>
        </p:spPr>
      </p:pic>
      <p:pic>
        <p:nvPicPr>
          <p:cNvPr id="14" name="Imagem 13" descr="Uma imagem contendo porta, mesa&#10;&#10;Descrição gerada automaticamente">
            <a:extLst>
              <a:ext uri="{FF2B5EF4-FFF2-40B4-BE49-F238E27FC236}">
                <a16:creationId xmlns:a16="http://schemas.microsoft.com/office/drawing/2014/main" id="{42843ED9-3B2F-458C-A307-525B16F2B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55" y="1271636"/>
            <a:ext cx="3165645" cy="4478182"/>
          </a:xfrm>
          <a:prstGeom prst="rect">
            <a:avLst/>
          </a:prstGeom>
        </p:spPr>
      </p:pic>
      <p:pic>
        <p:nvPicPr>
          <p:cNvPr id="18" name="Imagem 17" descr="Trem sobre trilhos soltando fumaça&#10;&#10;Descrição gerada automaticamente">
            <a:extLst>
              <a:ext uri="{FF2B5EF4-FFF2-40B4-BE49-F238E27FC236}">
                <a16:creationId xmlns:a16="http://schemas.microsoft.com/office/drawing/2014/main" id="{71CB1647-833D-4E78-8867-618EE3F6E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525"/>
            <a:ext cx="3235967" cy="45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848544" cy="6858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-2145159" y="2885309"/>
            <a:ext cx="504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pPr algn="ctr"/>
            <a:r>
              <a:rPr lang="pt-BR" sz="3600" dirty="0">
                <a:solidFill>
                  <a:schemeClr val="bg1"/>
                </a:solidFill>
              </a:rPr>
              <a:t> Mídia alternativa- OOH</a:t>
            </a:r>
          </a:p>
        </p:txBody>
      </p:sp>
      <p:pic>
        <p:nvPicPr>
          <p:cNvPr id="6" name="Imagem 5" descr="Uma imagem contendo placar&#10;&#10;Descrição gerada automaticamente">
            <a:extLst>
              <a:ext uri="{FF2B5EF4-FFF2-40B4-BE49-F238E27FC236}">
                <a16:creationId xmlns:a16="http://schemas.microsoft.com/office/drawing/2014/main" id="{98054FA5-5215-46AD-96F3-7E79525949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20" y="638182"/>
            <a:ext cx="3652105" cy="5475929"/>
          </a:xfrm>
          <a:prstGeom prst="rect">
            <a:avLst/>
          </a:prstGeom>
        </p:spPr>
      </p:pic>
      <p:pic>
        <p:nvPicPr>
          <p:cNvPr id="3082" name="Picture 10" descr="Resultado de imagem para out of home">
            <a:extLst>
              <a:ext uri="{FF2B5EF4-FFF2-40B4-BE49-F238E27FC236}">
                <a16:creationId xmlns:a16="http://schemas.microsoft.com/office/drawing/2014/main" id="{A03A4E3B-5F46-4F7B-9315-843BCC512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8" r="22385" b="742"/>
          <a:stretch/>
        </p:blipFill>
        <p:spPr bwMode="auto">
          <a:xfrm>
            <a:off x="5727600" y="260648"/>
            <a:ext cx="394246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placar&#10;&#10;Descrição gerada automaticamente">
            <a:extLst>
              <a:ext uri="{FF2B5EF4-FFF2-40B4-BE49-F238E27FC236}">
                <a16:creationId xmlns:a16="http://schemas.microsoft.com/office/drawing/2014/main" id="{9BE7F8FF-2C8E-4186-994F-8B3088F45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58" y="548680"/>
            <a:ext cx="1284821" cy="2160240"/>
          </a:xfrm>
          <a:prstGeom prst="rect">
            <a:avLst/>
          </a:prstGeom>
        </p:spPr>
      </p:pic>
      <p:pic>
        <p:nvPicPr>
          <p:cNvPr id="3084" name="Picture 12" descr="Imagem relacionada">
            <a:extLst>
              <a:ext uri="{FF2B5EF4-FFF2-40B4-BE49-F238E27FC236}">
                <a16:creationId xmlns:a16="http://schemas.microsoft.com/office/drawing/2014/main" id="{E04B1FA0-848B-4A10-BD9A-A595C1BA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0" t="-1" r="25997" b="-2228"/>
          <a:stretch/>
        </p:blipFill>
        <p:spPr bwMode="auto">
          <a:xfrm>
            <a:off x="6261009" y="4015415"/>
            <a:ext cx="3421700" cy="25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 descr="Uma imagem contendo placar&#10;&#10;Descrição gerada automaticamente">
            <a:extLst>
              <a:ext uri="{FF2B5EF4-FFF2-40B4-BE49-F238E27FC236}">
                <a16:creationId xmlns:a16="http://schemas.microsoft.com/office/drawing/2014/main" id="{7F5E83E0-46F5-41F2-BDEA-4C216DD966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96" r="-1" b="3572"/>
          <a:stretch/>
        </p:blipFill>
        <p:spPr>
          <a:xfrm>
            <a:off x="7617296" y="4149080"/>
            <a:ext cx="1091120" cy="19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848544" cy="6858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-2145159" y="2885309"/>
            <a:ext cx="504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pPr algn="ctr"/>
            <a:r>
              <a:rPr lang="pt-BR" sz="3600" dirty="0">
                <a:solidFill>
                  <a:schemeClr val="bg1"/>
                </a:solidFill>
              </a:rPr>
              <a:t> Mídia alternativa- OOH</a:t>
            </a:r>
          </a:p>
        </p:txBody>
      </p:sp>
      <p:pic>
        <p:nvPicPr>
          <p:cNvPr id="4100" name="Picture 4" descr="Imagem relacionada">
            <a:extLst>
              <a:ext uri="{FF2B5EF4-FFF2-40B4-BE49-F238E27FC236}">
                <a16:creationId xmlns:a16="http://schemas.microsoft.com/office/drawing/2014/main" id="{838A7DD5-55AF-4538-95BE-4C2F10A1C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9"/>
          <a:stretch/>
        </p:blipFill>
        <p:spPr bwMode="auto">
          <a:xfrm>
            <a:off x="5432865" y="273905"/>
            <a:ext cx="4176464" cy="316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Texto preto sobre fundo branco&#10;&#10;Descrição gerada automaticamente">
            <a:extLst>
              <a:ext uri="{FF2B5EF4-FFF2-40B4-BE49-F238E27FC236}">
                <a16:creationId xmlns:a16="http://schemas.microsoft.com/office/drawing/2014/main" id="{45EBEAB1-106F-41E9-88EE-D358790A4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/>
          <a:stretch/>
        </p:blipFill>
        <p:spPr>
          <a:xfrm>
            <a:off x="7217098" y="637695"/>
            <a:ext cx="1336301" cy="2072649"/>
          </a:xfrm>
          <a:prstGeom prst="rect">
            <a:avLst/>
          </a:prstGeom>
        </p:spPr>
      </p:pic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3BF689C5-7240-4820-8016-30695779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50" y="3704297"/>
            <a:ext cx="3528392" cy="28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edifício, placar, estacionado, grande&#10;&#10;Descrição gerada automaticamente">
            <a:extLst>
              <a:ext uri="{FF2B5EF4-FFF2-40B4-BE49-F238E27FC236}">
                <a16:creationId xmlns:a16="http://schemas.microsoft.com/office/drawing/2014/main" id="{27058C1A-D122-4647-AF61-FC07D2D9FC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86" y="3799673"/>
            <a:ext cx="1379439" cy="2005591"/>
          </a:xfrm>
          <a:prstGeom prst="rect">
            <a:avLst/>
          </a:prstGeom>
        </p:spPr>
      </p:pic>
      <p:pic>
        <p:nvPicPr>
          <p:cNvPr id="8" name="Imagem 7" descr="Texto preto sobre fundo branco&#10;&#10;Descrição gerada automaticamente">
            <a:extLst>
              <a:ext uri="{FF2B5EF4-FFF2-40B4-BE49-F238E27FC236}">
                <a16:creationId xmlns:a16="http://schemas.microsoft.com/office/drawing/2014/main" id="{F862C722-FF6B-480A-944A-EDBBF48AD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74" y="3419298"/>
            <a:ext cx="2367556" cy="3349189"/>
          </a:xfrm>
          <a:prstGeom prst="rect">
            <a:avLst/>
          </a:prstGeom>
        </p:spPr>
      </p:pic>
      <p:pic>
        <p:nvPicPr>
          <p:cNvPr id="12" name="Imagem 11" descr="Uma imagem contendo edifício, placar, estacionado, grande&#10;&#10;Descrição gerada automaticamente">
            <a:extLst>
              <a:ext uri="{FF2B5EF4-FFF2-40B4-BE49-F238E27FC236}">
                <a16:creationId xmlns:a16="http://schemas.microsoft.com/office/drawing/2014/main" id="{DB3649D5-CC69-4F8A-A805-1E8163A53D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5" y="-29271"/>
            <a:ext cx="2749010" cy="388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848544" cy="6858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-2145159" y="2885309"/>
            <a:ext cx="504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pPr algn="ctr"/>
            <a:r>
              <a:rPr lang="pt-BR" sz="3600" dirty="0">
                <a:solidFill>
                  <a:schemeClr val="bg1"/>
                </a:solidFill>
              </a:rPr>
              <a:t> Peças</a:t>
            </a:r>
          </a:p>
        </p:txBody>
      </p:sp>
      <p:pic>
        <p:nvPicPr>
          <p:cNvPr id="5" name="Imagem 4" descr="Pessoas posando para foto e texto&#10;&#10;Descrição gerada automaticamente">
            <a:extLst>
              <a:ext uri="{FF2B5EF4-FFF2-40B4-BE49-F238E27FC236}">
                <a16:creationId xmlns:a16="http://schemas.microsoft.com/office/drawing/2014/main" id="{4EBF3A27-7D2A-4B8C-9CE8-3E7C46D08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440668"/>
            <a:ext cx="691276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5167" y="942566"/>
            <a:ext cx="1882810" cy="195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014" y="910771"/>
            <a:ext cx="1864426" cy="218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 descr="C:\Users\Amanda\Desktop\CirAtivo 4@3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7254" y="314839"/>
            <a:ext cx="9660523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 descr="C:\Users\Amanda\Desktop\CirAtivo 2@3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2054" y="3576448"/>
            <a:ext cx="2196407" cy="219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 descr="C:\Users\Amanda\Desktop\CirAtivo 2@3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9867" y="3576448"/>
            <a:ext cx="2196407" cy="219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 descr="C:\Users\Amanda\Desktop\CirAtivo 2@3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6305" y="799590"/>
            <a:ext cx="2196407" cy="219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" descr="C:\Users\Amanda\Desktop\CirAtivo 1@3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59840" y="933125"/>
            <a:ext cx="1929337" cy="192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" descr="C:\Users\Amanda\Desktop\CirAtivo 2@3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4488" y="799590"/>
            <a:ext cx="2196407" cy="219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" descr="C:\Users\Amanda\Desktop\RA_031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94895" y="3828650"/>
            <a:ext cx="1692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" descr="C:\Users\Amanda\Desktop\LE_031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2070" y="3828651"/>
            <a:ext cx="1692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 descr="C:\Users\Amanda\Desktop\MS_031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19104" y="3828651"/>
            <a:ext cx="1692000" cy="16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/>
          <p:nvPr/>
        </p:nvSpPr>
        <p:spPr>
          <a:xfrm>
            <a:off x="344488" y="2850700"/>
            <a:ext cx="22319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Amanda Nogueira</a:t>
            </a:r>
          </a:p>
        </p:txBody>
      </p:sp>
      <p:sp>
        <p:nvSpPr>
          <p:cNvPr id="50" name="Google Shape;50;p2"/>
          <p:cNvSpPr txBox="1"/>
          <p:nvPr/>
        </p:nvSpPr>
        <p:spPr>
          <a:xfrm>
            <a:off x="2648744" y="2850700"/>
            <a:ext cx="2231921" cy="5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Amanda Sant’Ana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 txBox="1"/>
          <p:nvPr/>
        </p:nvSpPr>
        <p:spPr>
          <a:xfrm>
            <a:off x="5025008" y="2850700"/>
            <a:ext cx="2231921" cy="5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Natalia Cardoso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 txBox="1"/>
          <p:nvPr/>
        </p:nvSpPr>
        <p:spPr>
          <a:xfrm>
            <a:off x="7257256" y="2850700"/>
            <a:ext cx="2231921" cy="5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Amanda Moretto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 txBox="1"/>
          <p:nvPr/>
        </p:nvSpPr>
        <p:spPr>
          <a:xfrm>
            <a:off x="1424935" y="5587004"/>
            <a:ext cx="2231921" cy="5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Raquel Araujo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 txBox="1"/>
          <p:nvPr/>
        </p:nvSpPr>
        <p:spPr>
          <a:xfrm>
            <a:off x="3927541" y="5584763"/>
            <a:ext cx="2231921" cy="5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Lethicia</a:t>
            </a:r>
            <a:r>
              <a:rPr lang="pt-B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Barbosa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 txBox="1"/>
          <p:nvPr/>
        </p:nvSpPr>
        <p:spPr>
          <a:xfrm>
            <a:off x="6249144" y="5587004"/>
            <a:ext cx="2231921" cy="5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Mikaella Silva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2" descr="C:\Users\Amanda\Documents\03_UAM\2019-2º semestre\3-Planejamento\logo\PsAtivo 7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11707" y="5983758"/>
            <a:ext cx="1377470" cy="6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" descr="C:\Users\Amanda\Desktop\CirAtivo 1@3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023" y="933125"/>
            <a:ext cx="1929337" cy="192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" descr="C:\Users\Amanda\Desktop\AN_0311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6542" y="1051644"/>
            <a:ext cx="1692298" cy="169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" descr="C:\Users\Amanda\Desktop\CirAtivo 2@3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2563" y="763017"/>
            <a:ext cx="2237257" cy="223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" descr="C:\Users\Amanda\Desktop\CirAtivo 1@3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5589" y="3709983"/>
            <a:ext cx="1929337" cy="192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" descr="C:\Users\Amanda\Desktop\CirAtivo 1@3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3402" y="3709983"/>
            <a:ext cx="1929337" cy="192933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 txBox="1"/>
          <p:nvPr/>
        </p:nvSpPr>
        <p:spPr>
          <a:xfrm>
            <a:off x="3386895" y="116632"/>
            <a:ext cx="31322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 A Agência</a:t>
            </a:r>
            <a:endParaRPr dirty="0">
              <a:solidFill>
                <a:srgbClr val="CC0099"/>
              </a:solidFill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5650360" y="3356992"/>
            <a:ext cx="360040" cy="369566"/>
          </a:xfrm>
          <a:prstGeom prst="mathPlus">
            <a:avLst>
              <a:gd name="adj1" fmla="val 23520"/>
            </a:avLst>
          </a:prstGeom>
          <a:solidFill>
            <a:srgbClr val="512373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596542" y="4741313"/>
            <a:ext cx="360040" cy="369566"/>
          </a:xfrm>
          <a:prstGeom prst="mathPlus">
            <a:avLst>
              <a:gd name="adj1" fmla="val 23520"/>
            </a:avLst>
          </a:prstGeom>
          <a:solidFill>
            <a:srgbClr val="512373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08105" y="563559"/>
            <a:ext cx="360040" cy="369566"/>
          </a:xfrm>
          <a:prstGeom prst="mathPlus">
            <a:avLst>
              <a:gd name="adj1" fmla="val 23520"/>
            </a:avLst>
          </a:prstGeom>
          <a:solidFill>
            <a:srgbClr val="512373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8913440" y="4077072"/>
            <a:ext cx="360040" cy="36004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030A0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 rot="5400000">
            <a:off x="2342955" y="552497"/>
            <a:ext cx="360040" cy="36004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030A0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 rot="8924147">
            <a:off x="3421090" y="3430000"/>
            <a:ext cx="360040" cy="36004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030A0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2" descr="C:\Users\Amanda\Desktop\CirAtivo 1@3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30547" y="866206"/>
            <a:ext cx="2022461" cy="2022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AB91C3-7D50-42DF-9DA9-FC30A6F0EC1E}"/>
              </a:ext>
            </a:extLst>
          </p:cNvPr>
          <p:cNvSpPr txBox="1"/>
          <p:nvPr/>
        </p:nvSpPr>
        <p:spPr>
          <a:xfrm>
            <a:off x="1028432" y="3162053"/>
            <a:ext cx="97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Criação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1AB983DF-FABC-4397-B9C7-E7B79EDBF354}"/>
              </a:ext>
            </a:extLst>
          </p:cNvPr>
          <p:cNvSpPr txBox="1"/>
          <p:nvPr/>
        </p:nvSpPr>
        <p:spPr>
          <a:xfrm>
            <a:off x="2091223" y="5936171"/>
            <a:ext cx="97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Criação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C61B7298-B762-47A3-ABC5-B503C8960FAC}"/>
              </a:ext>
            </a:extLst>
          </p:cNvPr>
          <p:cNvSpPr txBox="1"/>
          <p:nvPr/>
        </p:nvSpPr>
        <p:spPr>
          <a:xfrm>
            <a:off x="3268570" y="3149863"/>
            <a:ext cx="117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Pesquisa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3D316844-D7B2-4B2D-B187-608164A5512E}"/>
              </a:ext>
            </a:extLst>
          </p:cNvPr>
          <p:cNvSpPr txBox="1"/>
          <p:nvPr/>
        </p:nvSpPr>
        <p:spPr>
          <a:xfrm>
            <a:off x="4448156" y="5963348"/>
            <a:ext cx="117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Pesquisa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BCFE6253-8D77-4906-A5D1-FCAF0AAADCDE}"/>
              </a:ext>
            </a:extLst>
          </p:cNvPr>
          <p:cNvSpPr txBox="1"/>
          <p:nvPr/>
        </p:nvSpPr>
        <p:spPr>
          <a:xfrm>
            <a:off x="5741931" y="3156069"/>
            <a:ext cx="117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Mídia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DEE93F06-4BE2-4F69-AC53-2C7A6F014FD1}"/>
              </a:ext>
            </a:extLst>
          </p:cNvPr>
          <p:cNvSpPr txBox="1"/>
          <p:nvPr/>
        </p:nvSpPr>
        <p:spPr>
          <a:xfrm>
            <a:off x="7648502" y="3197215"/>
            <a:ext cx="153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Planejamento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7149A9F5-400E-4DBB-8926-1794D6278F86}"/>
              </a:ext>
            </a:extLst>
          </p:cNvPr>
          <p:cNvSpPr txBox="1"/>
          <p:nvPr/>
        </p:nvSpPr>
        <p:spPr>
          <a:xfrm>
            <a:off x="6745388" y="5906389"/>
            <a:ext cx="1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Atendimento</a:t>
            </a:r>
          </a:p>
        </p:txBody>
      </p:sp>
      <p:pic>
        <p:nvPicPr>
          <p:cNvPr id="78" name="Google Shape;45;p2" descr="C:\Users\Amanda\Desktop\NS_0311.png">
            <a:extLst>
              <a:ext uri="{FF2B5EF4-FFF2-40B4-BE49-F238E27FC236}">
                <a16:creationId xmlns:a16="http://schemas.microsoft.com/office/drawing/2014/main" id="{636D4533-2542-47DA-9186-129137202BE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04763" y="1051942"/>
            <a:ext cx="1692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41;p2" descr="C:\Users\Amanda\Desktop\CirAtivo 1@3x.png">
            <a:extLst>
              <a:ext uri="{FF2B5EF4-FFF2-40B4-BE49-F238E27FC236}">
                <a16:creationId xmlns:a16="http://schemas.microsoft.com/office/drawing/2014/main" id="{CD8ABB27-8D06-4C05-95C6-A5B35A7B4D5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6095" y="933125"/>
            <a:ext cx="1929337" cy="192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40;p2" descr="C:\Users\Amanda\Desktop\CirAtivo 2@3x.png">
            <a:extLst>
              <a:ext uri="{FF2B5EF4-FFF2-40B4-BE49-F238E27FC236}">
                <a16:creationId xmlns:a16="http://schemas.microsoft.com/office/drawing/2014/main" id="{A7CEA380-7F7A-406E-9FA2-C43978C27B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52560" y="799590"/>
            <a:ext cx="2196407" cy="219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62;p2" descr="C:\Users\Amanda\Desktop\CirAtivo 1@3x.png">
            <a:extLst>
              <a:ext uri="{FF2B5EF4-FFF2-40B4-BE49-F238E27FC236}">
                <a16:creationId xmlns:a16="http://schemas.microsoft.com/office/drawing/2014/main" id="{36AF53E7-D48D-473E-828F-3839B9F0AC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9204" y="3710489"/>
            <a:ext cx="1929337" cy="192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37;p2" descr="C:\Users\Amanda\Desktop\CirAtivo 2@3x.png">
            <a:extLst>
              <a:ext uri="{FF2B5EF4-FFF2-40B4-BE49-F238E27FC236}">
                <a16:creationId xmlns:a16="http://schemas.microsoft.com/office/drawing/2014/main" id="{9BDA9D88-173A-4AC1-AF2D-150AB47C77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9922" y="3576447"/>
            <a:ext cx="2191143" cy="2196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848544" cy="6858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-2145159" y="2885309"/>
            <a:ext cx="504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pPr algn="ctr"/>
            <a:r>
              <a:rPr lang="pt-BR" sz="3600" dirty="0">
                <a:solidFill>
                  <a:schemeClr val="bg1"/>
                </a:solidFill>
              </a:rPr>
              <a:t> Peças</a:t>
            </a:r>
          </a:p>
        </p:txBody>
      </p:sp>
      <p:pic>
        <p:nvPicPr>
          <p:cNvPr id="3" name="Imagem 2" descr="Uma imagem contendo foto, comida&#10;&#10;Descrição gerada automaticamente">
            <a:extLst>
              <a:ext uri="{FF2B5EF4-FFF2-40B4-BE49-F238E27FC236}">
                <a16:creationId xmlns:a16="http://schemas.microsoft.com/office/drawing/2014/main" id="{7170EF7C-75CB-4586-8AE7-0CBE493F4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512676"/>
            <a:ext cx="812135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16200000">
            <a:off x="4816760" y="1768760"/>
            <a:ext cx="272480" cy="9906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36069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7013" y="289529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12373"/>
                </a:solidFill>
              </a:rPr>
              <a:t> TEXTO DE DEFESA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0DD7E5-F418-4C65-BF11-319F6E012C39}"/>
              </a:ext>
            </a:extLst>
          </p:cNvPr>
          <p:cNvSpPr txBox="1"/>
          <p:nvPr/>
        </p:nvSpPr>
        <p:spPr>
          <a:xfrm>
            <a:off x="234026" y="1232117"/>
            <a:ext cx="9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Realizaremos também postagens semanais para alimentar as Mídias Sociais da organização, focados na divulgação do museu com o propósito de informar as atividades fornecidas.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Pensando na loja presente dentro da organização, realizaremos também uma campanha com foco nos artigos disponíveis para venda.</a:t>
            </a: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19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10800000">
            <a:off x="9417495" y="0"/>
            <a:ext cx="479223" cy="6858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34026" y="147199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12373"/>
                </a:solidFill>
              </a:rPr>
              <a:t>CRONOGRAMA </a:t>
            </a:r>
          </a:p>
        </p:txBody>
      </p:sp>
      <p:sp>
        <p:nvSpPr>
          <p:cNvPr id="2" name="AutoShape 2" descr="https://lh3.googleusercontent.com/ZGupQKDWZZ9hybv-TFpiyIgTedhNtGZN6pYrt30stMvv7INZ_gByvBJGxalGINXpVqhZxJNBrg_JchlJIOh7zC6QD9r6GVjTjzmjYtjnIdMfien1oVq_vOT1ZM49F1O4xA3tCnU2">
            <a:extLst>
              <a:ext uri="{FF2B5EF4-FFF2-40B4-BE49-F238E27FC236}">
                <a16:creationId xmlns:a16="http://schemas.microsoft.com/office/drawing/2014/main" id="{C03614EE-C17B-457F-9ED7-2DA89CF65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0838" y="2886075"/>
            <a:ext cx="41243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53AD73CD-BDD0-439A-A419-1AF8E6761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4" y="1259631"/>
            <a:ext cx="4269687" cy="2441474"/>
          </a:xfrm>
          <a:prstGeom prst="rect">
            <a:avLst/>
          </a:prstGeom>
        </p:spPr>
      </p:pic>
      <p:pic>
        <p:nvPicPr>
          <p:cNvPr id="10" name="Imagem 9" descr="Uma imagem contendo cd&#10;&#10;Descrição gerada automaticamente">
            <a:extLst>
              <a:ext uri="{FF2B5EF4-FFF2-40B4-BE49-F238E27FC236}">
                <a16:creationId xmlns:a16="http://schemas.microsoft.com/office/drawing/2014/main" id="{74BE8CC3-C592-4E34-B913-63F2BE3AB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2"/>
          <a:stretch/>
        </p:blipFill>
        <p:spPr>
          <a:xfrm>
            <a:off x="4886101" y="2708920"/>
            <a:ext cx="4269687" cy="34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10800000">
            <a:off x="9417495" y="0"/>
            <a:ext cx="479223" cy="6858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34026" y="147199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12373"/>
                </a:solidFill>
              </a:rPr>
              <a:t>ORÇAMENTO </a:t>
            </a:r>
          </a:p>
        </p:txBody>
      </p:sp>
      <p:sp>
        <p:nvSpPr>
          <p:cNvPr id="2" name="AutoShape 2" descr="https://lh3.googleusercontent.com/ZGupQKDWZZ9hybv-TFpiyIgTedhNtGZN6pYrt30stMvv7INZ_gByvBJGxalGINXpVqhZxJNBrg_JchlJIOh7zC6QD9r6GVjTjzmjYtjnIdMfien1oVq_vOT1ZM49F1O4xA3tCnU2">
            <a:extLst>
              <a:ext uri="{FF2B5EF4-FFF2-40B4-BE49-F238E27FC236}">
                <a16:creationId xmlns:a16="http://schemas.microsoft.com/office/drawing/2014/main" id="{C03614EE-C17B-457F-9ED7-2DA89CF65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0838" y="2886075"/>
            <a:ext cx="41243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CB4DF9-2DB8-48FA-B759-58738901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1952835"/>
            <a:ext cx="883108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16200000">
            <a:off x="4816760" y="1768760"/>
            <a:ext cx="272480" cy="9906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34026" y="147199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12373"/>
                </a:solidFill>
              </a:rPr>
              <a:t>Imagens de referência</a:t>
            </a:r>
          </a:p>
        </p:txBody>
      </p:sp>
      <p:sp>
        <p:nvSpPr>
          <p:cNvPr id="2" name="AutoShape 2" descr="https://lh3.googleusercontent.com/ZGupQKDWZZ9hybv-TFpiyIgTedhNtGZN6pYrt30stMvv7INZ_gByvBJGxalGINXpVqhZxJNBrg_JchlJIOh7zC6QD9r6GVjTjzmjYtjnIdMfien1oVq_vOT1ZM49F1O4xA3tCnU2">
            <a:extLst>
              <a:ext uri="{FF2B5EF4-FFF2-40B4-BE49-F238E27FC236}">
                <a16:creationId xmlns:a16="http://schemas.microsoft.com/office/drawing/2014/main" id="{C03614EE-C17B-457F-9ED7-2DA89CF65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0838" y="2886075"/>
            <a:ext cx="41243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Resultado de imagem para museu do imigrante logo">
            <a:extLst>
              <a:ext uri="{FF2B5EF4-FFF2-40B4-BE49-F238E27FC236}">
                <a16:creationId xmlns:a16="http://schemas.microsoft.com/office/drawing/2014/main" id="{7BC765E8-A02B-4B19-B1EC-D59FABFF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6" y="914455"/>
            <a:ext cx="3653418" cy="24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museu do imigrante logo">
            <a:extLst>
              <a:ext uri="{FF2B5EF4-FFF2-40B4-BE49-F238E27FC236}">
                <a16:creationId xmlns:a16="http://schemas.microsoft.com/office/drawing/2014/main" id="{3A7403F2-AC5C-4B42-86B7-98252A3B7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631633"/>
            <a:ext cx="48101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A5B39A4-5850-4043-89DD-CB8971F7A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649" y="2132856"/>
            <a:ext cx="4124325" cy="39375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4B02E01-881B-4559-8C7E-EFFFB83A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645" y="2185939"/>
            <a:ext cx="3140668" cy="26946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4836FCF-2C03-4B53-89C9-BF5CF4992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26" y="4058826"/>
            <a:ext cx="3140669" cy="22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39025" y="84890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 Obrigada!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68" y="2433337"/>
            <a:ext cx="4156826" cy="19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4" r="19099"/>
          <a:stretch/>
        </p:blipFill>
        <p:spPr>
          <a:xfrm>
            <a:off x="-28398" y="0"/>
            <a:ext cx="2533125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504728" y="188640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48744" y="116632"/>
            <a:ext cx="584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r>
              <a:rPr lang="pt-BR" sz="3600" dirty="0">
                <a:solidFill>
                  <a:srgbClr val="512373"/>
                </a:solidFill>
              </a:rPr>
              <a:t> Sobre o Cliente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639743" y="692696"/>
            <a:ext cx="713779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pt-BR" sz="2000" b="1" dirty="0"/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pt-BR" sz="2000" b="1" dirty="0"/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Segmento: </a:t>
            </a:r>
            <a:r>
              <a:rPr lang="pt-BR" sz="2000" dirty="0"/>
              <a:t>Cultura </a:t>
            </a:r>
            <a:endParaRPr lang="pt-BR" sz="2000" b="1" dirty="0"/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Tipo de Organização:</a:t>
            </a:r>
            <a:r>
              <a:rPr lang="pt-BR" sz="2000" dirty="0"/>
              <a:t> Governamental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Histórico: </a:t>
            </a:r>
            <a:r>
              <a:rPr lang="pt-BR" dirty="0"/>
              <a:t> </a:t>
            </a:r>
            <a:r>
              <a:rPr lang="pt-BR" sz="2000" dirty="0"/>
              <a:t>Em 1993 foi criado o Museu do Imigrante que, subordinado à secretaria da cultura, passa a administrar o acervo do Centro Histórico do Imigrante. Em 1996 foi realizada a primeira Festa do Imigrante.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/>
              <a:t>Em 1998 foi criado o Memorial do Imigrante. Em 2010 se iniciou o restauro na antiga Hospedaria dos Imigrantes e o Memorial do Imigrante passa a ser denominado Museu da Imigração. O novo Museu da Imigração do Estado de São Paulo foi inaugurado em 2014. </a:t>
            </a:r>
          </a:p>
          <a:p>
            <a:r>
              <a:rPr lang="pt-BR" sz="2000" dirty="0"/>
              <a:t/>
            </a:r>
            <a:br>
              <a:rPr lang="pt-BR" sz="2000" dirty="0"/>
            </a:br>
            <a:endParaRPr lang="pt-BR" sz="2000" b="1" dirty="0"/>
          </a:p>
        </p:txBody>
      </p:sp>
      <p:pic>
        <p:nvPicPr>
          <p:cNvPr id="1026" name="Picture 2" descr="Resultado de imagem para museu do imigrante logo">
            <a:extLst>
              <a:ext uri="{FF2B5EF4-FFF2-40B4-BE49-F238E27FC236}">
                <a16:creationId xmlns:a16="http://schemas.microsoft.com/office/drawing/2014/main" id="{98B96578-208F-43AD-AF24-5966C183D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6" y="762963"/>
            <a:ext cx="2981126" cy="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223619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1590" y="152453"/>
            <a:ext cx="70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12373"/>
                </a:solidFill>
              </a:rPr>
              <a:t> Concorrentes Diretos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4026" y="955921"/>
            <a:ext cx="67843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Museu Histórico da Imigração Japonesa no Brasil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Museu Afro Brasil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  <a:p>
            <a:pPr marL="342900" indent="-342900" algn="just" fontAlgn="base">
              <a:buFont typeface="Arial" pitchFamily="34" charset="0"/>
              <a:buChar char="•"/>
            </a:pPr>
            <a:endParaRPr lang="pt-BR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A9DE0F-9493-4839-93B4-EDD1B4B867A0}"/>
              </a:ext>
            </a:extLst>
          </p:cNvPr>
          <p:cNvSpPr txBox="1"/>
          <p:nvPr/>
        </p:nvSpPr>
        <p:spPr>
          <a:xfrm>
            <a:off x="234026" y="2618315"/>
            <a:ext cx="70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12373"/>
                </a:solidFill>
              </a:rPr>
              <a:t> Concorrentes Indiretos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D352210-DED1-4622-9F78-FC163CB0AF57}"/>
              </a:ext>
            </a:extLst>
          </p:cNvPr>
          <p:cNvSpPr/>
          <p:nvPr/>
        </p:nvSpPr>
        <p:spPr>
          <a:xfrm>
            <a:off x="0" y="2710511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65F700-C912-4CCE-9C13-C95B7246C29F}"/>
              </a:ext>
            </a:extLst>
          </p:cNvPr>
          <p:cNvSpPr txBox="1"/>
          <p:nvPr/>
        </p:nvSpPr>
        <p:spPr>
          <a:xfrm>
            <a:off x="359107" y="3609873"/>
            <a:ext cx="67843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Memorial da Resistência de São Paulo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Memorial da América Latina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algn="just"/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EB9A7DD-16DB-4E5C-9F94-A9B35009E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3367" y="0"/>
            <a:ext cx="2572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1020792"/>
            <a:ext cx="74732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/>
            <a:r>
              <a:rPr lang="pt-BR" sz="2000" b="1" dirty="0">
                <a:solidFill>
                  <a:srgbClr val="512373"/>
                </a:solidFill>
              </a:rPr>
              <a:t>- Presente nas redes sociais</a:t>
            </a:r>
          </a:p>
          <a:p>
            <a:pPr marL="800100" lvl="1" indent="-342900" fontAlgn="base">
              <a:buFont typeface="Arial" pitchFamily="34" charset="0"/>
              <a:buChar char="•"/>
            </a:pPr>
            <a:endParaRPr lang="pt-BR" sz="2000" b="1" dirty="0"/>
          </a:p>
          <a:p>
            <a:pPr marL="800100" lvl="1" indent="-342900" fontAlgn="base">
              <a:buFont typeface="Arial" pitchFamily="34" charset="0"/>
              <a:buChar char="•"/>
            </a:pPr>
            <a:r>
              <a:rPr lang="pt-BR" sz="2000" b="1" dirty="0"/>
              <a:t>Facebook:</a:t>
            </a:r>
            <a:r>
              <a:rPr lang="pt-BR" sz="2000" dirty="0"/>
              <a:t> 69,943 seguidores, pontuação de recomendação de 4,8 de 5 e comentários positivos quanto aos passeios e visitas;</a:t>
            </a:r>
          </a:p>
          <a:p>
            <a:pPr marL="800100" lvl="1" indent="-342900" fontAlgn="base">
              <a:buFont typeface="Arial" pitchFamily="34" charset="0"/>
              <a:buChar char="•"/>
            </a:pPr>
            <a:r>
              <a:rPr lang="pt-BR" sz="2000" b="1" dirty="0"/>
              <a:t>Instagram:</a:t>
            </a:r>
            <a:r>
              <a:rPr lang="pt-BR" sz="2000" dirty="0"/>
              <a:t> 73,2 Mil seguidores, possui 7 </a:t>
            </a:r>
            <a:r>
              <a:rPr lang="pt-BR" sz="2000" dirty="0" err="1"/>
              <a:t>tags</a:t>
            </a:r>
            <a:r>
              <a:rPr lang="pt-BR" sz="2000" dirty="0"/>
              <a:t> do museu que compartilham fotos postadas pelos visitantes contando a incrível experiência vivenciada;</a:t>
            </a:r>
          </a:p>
          <a:p>
            <a:pPr marL="800100" lvl="1" indent="-342900" fontAlgn="base">
              <a:buFont typeface="Arial" pitchFamily="34" charset="0"/>
              <a:buChar char="•"/>
            </a:pPr>
            <a:r>
              <a:rPr lang="pt-BR" sz="2000" b="1" dirty="0"/>
              <a:t>Site do Museu da Imigração: </a:t>
            </a:r>
            <a:r>
              <a:rPr lang="pt-BR" sz="2000" dirty="0"/>
              <a:t>que contém todas as informações sobre o museu, o institucional, as exposições, programações, educativo, notícias, acervos, compras e contratações;</a:t>
            </a:r>
          </a:p>
          <a:p>
            <a:pPr marL="800100" lvl="1" indent="-342900" fontAlgn="base">
              <a:buFont typeface="Arial" pitchFamily="34" charset="0"/>
              <a:buChar char="•"/>
            </a:pPr>
            <a:r>
              <a:rPr lang="pt-BR" sz="2000" b="1" dirty="0"/>
              <a:t>Youtube:</a:t>
            </a:r>
            <a:r>
              <a:rPr lang="pt-BR" sz="2000" dirty="0"/>
              <a:t> com 632 inscritos e 103,891 visualizações, com vídeos dos canais (como reportagem da televisão) divulgando as programações do museu, pessoas explicando como são apresentados as exposições, relatando a história e a evolução do museu.</a:t>
            </a:r>
          </a:p>
          <a:p>
            <a:pPr marL="800100" lvl="1" indent="-342900" fontAlgn="base">
              <a:buFont typeface="Arial" pitchFamily="34" charset="0"/>
              <a:buChar char="•"/>
            </a:pPr>
            <a:r>
              <a:rPr lang="pt-BR" sz="2000" b="1" dirty="0"/>
              <a:t>Twitter, </a:t>
            </a:r>
            <a:r>
              <a:rPr lang="pt-BR" sz="2000" b="1" dirty="0" err="1"/>
              <a:t>Flickr</a:t>
            </a:r>
            <a:r>
              <a:rPr lang="pt-BR" sz="2000" b="1" dirty="0"/>
              <a:t>, Pinterest, </a:t>
            </a:r>
            <a:r>
              <a:rPr lang="pt-BR" sz="2000" b="1" dirty="0" err="1"/>
              <a:t>Foursquare</a:t>
            </a:r>
            <a:r>
              <a:rPr lang="pt-BR" sz="2000" b="1" dirty="0"/>
              <a:t>, </a:t>
            </a:r>
            <a:r>
              <a:rPr lang="pt-BR" sz="2000" b="1" dirty="0" err="1"/>
              <a:t>Spotify</a:t>
            </a:r>
            <a:r>
              <a:rPr lang="pt-BR" sz="2000" b="1" dirty="0"/>
              <a:t>.</a:t>
            </a:r>
          </a:p>
          <a:p>
            <a:pPr marL="800100" lvl="1" indent="-342900" algn="just" fontAlgn="base">
              <a:buFont typeface="Arial" pitchFamily="34" charset="0"/>
              <a:buChar char="•"/>
            </a:pPr>
            <a:endParaRPr lang="pt-BR" sz="2000" dirty="0"/>
          </a:p>
          <a:p>
            <a:pPr marL="800100" lvl="1" indent="-342900" algn="just" fontAlgn="base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 fontAlgn="base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 fontAlgn="base">
              <a:buFont typeface="Arial" pitchFamily="34" charset="0"/>
              <a:buChar char="•"/>
            </a:pPr>
            <a:endParaRPr lang="pt-BR" sz="2000" dirty="0"/>
          </a:p>
        </p:txBody>
      </p:sp>
      <p:sp>
        <p:nvSpPr>
          <p:cNvPr id="6" name="Retângulo 5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1460" y="152454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rgbClr val="512373"/>
                </a:solidFill>
              </a:rPr>
              <a:t> Comunicação</a:t>
            </a:r>
            <a:endParaRPr lang="pt-BR" sz="3600" b="1" dirty="0">
              <a:solidFill>
                <a:srgbClr val="512373"/>
              </a:solidFill>
            </a:endParaRPr>
          </a:p>
        </p:txBody>
      </p:sp>
      <p:pic>
        <p:nvPicPr>
          <p:cNvPr id="8196" name="Picture 4" descr="Imagem relacionada">
            <a:extLst>
              <a:ext uri="{FF2B5EF4-FFF2-40B4-BE49-F238E27FC236}">
                <a16:creationId xmlns:a16="http://schemas.microsoft.com/office/drawing/2014/main" id="{3001985A-61C9-45C2-9294-C040B50B5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5" r="12746"/>
          <a:stretch/>
        </p:blipFill>
        <p:spPr bwMode="auto">
          <a:xfrm>
            <a:off x="7574740" y="0"/>
            <a:ext cx="2331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01460" y="152454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12373"/>
                </a:solidFill>
              </a:rPr>
              <a:t> SWOT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C305BD-8BCF-4531-A326-E55725D986EB}"/>
              </a:ext>
            </a:extLst>
          </p:cNvPr>
          <p:cNvSpPr/>
          <p:nvPr/>
        </p:nvSpPr>
        <p:spPr>
          <a:xfrm>
            <a:off x="879986" y="1782760"/>
            <a:ext cx="3960440" cy="1488992"/>
          </a:xfrm>
          <a:prstGeom prst="rect">
            <a:avLst/>
          </a:prstGeom>
          <a:solidFill>
            <a:srgbClr val="F4029E">
              <a:alpha val="5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Ingresso de baixo custo;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Acervo Histórico;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Oficinas;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Redes sociais, site.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1CD3549-F598-4E24-ACE6-4678AF439FD6}"/>
              </a:ext>
            </a:extLst>
          </p:cNvPr>
          <p:cNvSpPr/>
          <p:nvPr/>
        </p:nvSpPr>
        <p:spPr>
          <a:xfrm>
            <a:off x="5069158" y="1782760"/>
            <a:ext cx="3960440" cy="1488992"/>
          </a:xfrm>
          <a:prstGeom prst="rect">
            <a:avLst/>
          </a:prstGeom>
          <a:solidFill>
            <a:srgbClr val="FF5050">
              <a:alpha val="5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Longe da periferia;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Alto custo de manutenção;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Pouca divulgação;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Ausência de canais de contato.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Pouca variedade de produtos à venda.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0F0891C-DC64-441E-A385-A0FEDB747355}"/>
              </a:ext>
            </a:extLst>
          </p:cNvPr>
          <p:cNvSpPr/>
          <p:nvPr/>
        </p:nvSpPr>
        <p:spPr>
          <a:xfrm>
            <a:off x="879986" y="4093648"/>
            <a:ext cx="3960440" cy="1488992"/>
          </a:xfrm>
          <a:prstGeom prst="rect">
            <a:avLst/>
          </a:prstGeom>
          <a:solidFill>
            <a:srgbClr val="FF9966">
              <a:alpha val="5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Virada Cultural;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Incentivo do Governo de São Paulo;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Elevado número de instituição de ensino;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Mês da Imigração.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448B345-E522-47F8-813A-4295947E0A9F}"/>
              </a:ext>
            </a:extLst>
          </p:cNvPr>
          <p:cNvSpPr/>
          <p:nvPr/>
        </p:nvSpPr>
        <p:spPr>
          <a:xfrm>
            <a:off x="5065574" y="4100932"/>
            <a:ext cx="3960440" cy="1488992"/>
          </a:xfrm>
          <a:prstGeom prst="rect">
            <a:avLst/>
          </a:prstGeom>
          <a:solidFill>
            <a:srgbClr val="FFFF66">
              <a:alpha val="57647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Corte de verba;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Baixo interesse da população;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Envelhecimento da sociedade;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Risco de encerramento das atividades.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97A0EE3-D5DF-47C8-AFAE-F75DB62DCE86}"/>
              </a:ext>
            </a:extLst>
          </p:cNvPr>
          <p:cNvSpPr txBox="1"/>
          <p:nvPr/>
        </p:nvSpPr>
        <p:spPr>
          <a:xfrm>
            <a:off x="1609190" y="126045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err="1">
                <a:solidFill>
                  <a:srgbClr val="CC0099"/>
                </a:solidFill>
              </a:rPr>
              <a:t>S</a:t>
            </a:r>
            <a:r>
              <a:rPr lang="pt-BR" sz="2400" i="1" dirty="0" err="1"/>
              <a:t>trenghts</a:t>
            </a:r>
            <a:r>
              <a:rPr lang="pt-BR" sz="2400" i="1" dirty="0"/>
              <a:t>- Forças</a:t>
            </a:r>
            <a:endParaRPr lang="pt-BR" sz="24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0C2CB52-474C-4AE7-BC0B-BBDD4827AD93}"/>
              </a:ext>
            </a:extLst>
          </p:cNvPr>
          <p:cNvSpPr/>
          <p:nvPr/>
        </p:nvSpPr>
        <p:spPr>
          <a:xfrm>
            <a:off x="5473216" y="1260449"/>
            <a:ext cx="3145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i="1" dirty="0" err="1">
                <a:solidFill>
                  <a:srgbClr val="CC0099"/>
                </a:solidFill>
              </a:rPr>
              <a:t>W</a:t>
            </a:r>
            <a:r>
              <a:rPr lang="pt-BR" sz="2400" i="1" dirty="0" err="1">
                <a:solidFill>
                  <a:srgbClr val="222222"/>
                </a:solidFill>
              </a:rPr>
              <a:t>eaknesses</a:t>
            </a:r>
            <a:r>
              <a:rPr lang="pt-BR" sz="2400" i="1" dirty="0">
                <a:solidFill>
                  <a:srgbClr val="222222"/>
                </a:solidFill>
              </a:rPr>
              <a:t>- Fraquezas</a:t>
            </a:r>
            <a:endParaRPr lang="pt-BR" sz="24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96C0503-00A6-4A07-8531-4456A79B2F77}"/>
              </a:ext>
            </a:extLst>
          </p:cNvPr>
          <p:cNvSpPr/>
          <p:nvPr/>
        </p:nvSpPr>
        <p:spPr>
          <a:xfrm>
            <a:off x="914351" y="3639267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i="1" dirty="0" err="1">
                <a:solidFill>
                  <a:srgbClr val="CC0099"/>
                </a:solidFill>
              </a:rPr>
              <a:t>O</a:t>
            </a:r>
            <a:r>
              <a:rPr lang="pt-BR" sz="2400" i="1" dirty="0" err="1">
                <a:solidFill>
                  <a:srgbClr val="222222"/>
                </a:solidFill>
              </a:rPr>
              <a:t>pportunities</a:t>
            </a:r>
            <a:r>
              <a:rPr lang="pt-BR" sz="2400" i="1" dirty="0">
                <a:solidFill>
                  <a:srgbClr val="222222"/>
                </a:solidFill>
              </a:rPr>
              <a:t>- Oportunidades</a:t>
            </a:r>
            <a:endParaRPr lang="pt-BR" sz="24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BEE3F86-9DCE-4B56-8242-211A80A87BFA}"/>
              </a:ext>
            </a:extLst>
          </p:cNvPr>
          <p:cNvSpPr/>
          <p:nvPr/>
        </p:nvSpPr>
        <p:spPr>
          <a:xfrm>
            <a:off x="5876627" y="3639267"/>
            <a:ext cx="2426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i="1" dirty="0" err="1">
                <a:solidFill>
                  <a:srgbClr val="CC0099"/>
                </a:solidFill>
              </a:rPr>
              <a:t>T</a:t>
            </a:r>
            <a:r>
              <a:rPr lang="pt-BR" sz="2400" i="1" dirty="0" err="1">
                <a:solidFill>
                  <a:srgbClr val="222222"/>
                </a:solidFill>
              </a:rPr>
              <a:t>hreats</a:t>
            </a:r>
            <a:r>
              <a:rPr lang="pt-BR" sz="2400" i="1" dirty="0">
                <a:solidFill>
                  <a:srgbClr val="222222"/>
                </a:solidFill>
              </a:rPr>
              <a:t>- Ameaças</a:t>
            </a:r>
            <a:endParaRPr lang="pt-BR" sz="24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1657AB6-38B2-4492-93A7-702D8A30049D}"/>
              </a:ext>
            </a:extLst>
          </p:cNvPr>
          <p:cNvSpPr/>
          <p:nvPr/>
        </p:nvSpPr>
        <p:spPr>
          <a:xfrm rot="10800000">
            <a:off x="9429425" y="0"/>
            <a:ext cx="467294" cy="6858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38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4676969" y="211287"/>
            <a:ext cx="4524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latin typeface="Brush Script MT" pitchFamily="66" charset="0"/>
              </a:rPr>
              <a:t>Posicionamento </a:t>
            </a:r>
            <a:endParaRPr lang="pt-BR" sz="4400" dirty="0">
              <a:latin typeface="Brush Script MT" pitchFamily="66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932484"/>
            <a:ext cx="9906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200" dirty="0">
                <a:solidFill>
                  <a:srgbClr val="512373"/>
                </a:solidFill>
                <a:latin typeface="Brush Script MT" pitchFamily="66" charset="0"/>
              </a:rPr>
              <a:t>Diagnóstico de Marketing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6367AF6-D45C-4398-939C-86C6A03D4A35}"/>
              </a:ext>
            </a:extLst>
          </p:cNvPr>
          <p:cNvSpPr/>
          <p:nvPr/>
        </p:nvSpPr>
        <p:spPr>
          <a:xfrm rot="16200000">
            <a:off x="4719353" y="1671353"/>
            <a:ext cx="467294" cy="9906000"/>
          </a:xfrm>
          <a:prstGeom prst="rect">
            <a:avLst/>
          </a:prstGeom>
          <a:gradFill>
            <a:gsLst>
              <a:gs pos="0">
                <a:srgbClr val="000082"/>
              </a:gs>
              <a:gs pos="10000">
                <a:srgbClr val="66008F"/>
              </a:gs>
              <a:gs pos="64999">
                <a:srgbClr val="BA0066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5B688D1-5296-4CA5-80D7-9A30CD482E9D}"/>
              </a:ext>
            </a:extLst>
          </p:cNvPr>
          <p:cNvSpPr txBox="1"/>
          <p:nvPr/>
        </p:nvSpPr>
        <p:spPr>
          <a:xfrm>
            <a:off x="2102" y="2924944"/>
            <a:ext cx="99038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POUCA VARIEDADE DE PRODUTOS À VENDA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88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2986" y="3629093"/>
            <a:ext cx="234026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9862A8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7013" y="3536830"/>
            <a:ext cx="626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r>
              <a:rPr lang="pt-BR" sz="3600" dirty="0">
                <a:solidFill>
                  <a:srgbClr val="512373"/>
                </a:solidFill>
              </a:rPr>
              <a:t> Estratégia</a:t>
            </a:r>
          </a:p>
        </p:txBody>
      </p:sp>
      <p:sp>
        <p:nvSpPr>
          <p:cNvPr id="32" name="Retângulo 31"/>
          <p:cNvSpPr/>
          <p:nvPr/>
        </p:nvSpPr>
        <p:spPr>
          <a:xfrm rot="16200000">
            <a:off x="3260812" y="-3288196"/>
            <a:ext cx="3384375" cy="9906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34025" y="762963"/>
            <a:ext cx="9471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2400" dirty="0">
                <a:solidFill>
                  <a:schemeClr val="bg1"/>
                </a:solidFill>
              </a:rPr>
              <a:t>Qualitativo: aumentar a variedade de produtos, e assim aumentar as VENDAS.</a:t>
            </a:r>
          </a:p>
          <a:p>
            <a:pPr fontAlgn="base"/>
            <a:endParaRPr lang="pt-BR" sz="2400" dirty="0">
              <a:solidFill>
                <a:schemeClr val="bg1"/>
              </a:solidFill>
            </a:endParaRPr>
          </a:p>
          <a:p>
            <a:pPr fontAlgn="base"/>
            <a:r>
              <a:rPr lang="pt-BR" sz="2400" dirty="0">
                <a:solidFill>
                  <a:schemeClr val="bg1"/>
                </a:solidFill>
              </a:rPr>
              <a:t>Quantitativo: Superar em 50% as vendas no período de 3 meses.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1039" y="4087044"/>
            <a:ext cx="914501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/>
              <a:t>Aperfeiçoar a loja do Museu com variedade de produtos para que os visitantes fiquem atraídos aumentando as vendas.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218365"/>
            <a:ext cx="234026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1460" y="152454"/>
            <a:ext cx="816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  Objetivos de Marketing</a:t>
            </a:r>
          </a:p>
        </p:txBody>
      </p:sp>
    </p:spTree>
    <p:extLst>
      <p:ext uri="{BB962C8B-B14F-4D97-AF65-F5344CB8AC3E}">
        <p14:creationId xmlns:p14="http://schemas.microsoft.com/office/powerpoint/2010/main" val="325019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 flipH="1">
            <a:off x="0" y="287138"/>
            <a:ext cx="216025" cy="504000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8012" y="228476"/>
            <a:ext cx="584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r>
              <a:rPr lang="pt-BR" sz="3600" dirty="0">
                <a:solidFill>
                  <a:srgbClr val="512373"/>
                </a:solidFill>
              </a:rPr>
              <a:t> Público-Alvo (buyer persona)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16025" y="917700"/>
            <a:ext cx="5841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r>
              <a:rPr lang="pt-BR" sz="2600" i="1" dirty="0">
                <a:solidFill>
                  <a:srgbClr val="512373"/>
                </a:solidFill>
              </a:rPr>
              <a:t> Perfil demográfico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6025" y="1268604"/>
            <a:ext cx="7137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Sexo: </a:t>
            </a:r>
            <a:r>
              <a:rPr lang="pt-BR" sz="2000" dirty="0"/>
              <a:t>Feminino / Masculino;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Faixa etária: </a:t>
            </a:r>
            <a:r>
              <a:rPr lang="pt-BR" sz="2000" dirty="0"/>
              <a:t>25 a 35 anos;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Classe social: </a:t>
            </a:r>
            <a:r>
              <a:rPr lang="pt-BR" sz="2000" dirty="0"/>
              <a:t>A e B;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16025" y="3096836"/>
            <a:ext cx="5841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solidFill>
                  <a:srgbClr val="A170B0"/>
                </a:solidFill>
              </a:defRPr>
            </a:lvl1pPr>
          </a:lstStyle>
          <a:p>
            <a:r>
              <a:rPr lang="pt-BR" sz="2600" i="1" dirty="0">
                <a:solidFill>
                  <a:srgbClr val="512373"/>
                </a:solidFill>
              </a:rPr>
              <a:t> Perfil psicográfico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449E3C-C3A0-4AF5-8FBF-507C5995D8B0}"/>
              </a:ext>
            </a:extLst>
          </p:cNvPr>
          <p:cNvSpPr txBox="1"/>
          <p:nvPr/>
        </p:nvSpPr>
        <p:spPr>
          <a:xfrm>
            <a:off x="0" y="3467686"/>
            <a:ext cx="7137793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/>
              <a:t>Preocupações: </a:t>
            </a:r>
            <a:r>
              <a:rPr lang="pt-BR" dirty="0"/>
              <a:t>Manter os valores culturais passado pela família;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/>
              <a:t>Estilo de vida: </a:t>
            </a:r>
            <a:r>
              <a:rPr lang="pt-BR" dirty="0"/>
              <a:t>Frequentam espaços culturais, exploram seus antepassados e investem culturalmente buscando sempre melhorar o mundo de alguma forma e aprimorar os conhecimentos; Moram em bairros de classe média da cidade de São Paulo.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pic>
        <p:nvPicPr>
          <p:cNvPr id="16" name="Picture 2" descr="C:\Users\Amanda\Desktop\pop.jpg">
            <a:extLst>
              <a:ext uri="{FF2B5EF4-FFF2-40B4-BE49-F238E27FC236}">
                <a16:creationId xmlns:a16="http://schemas.microsoft.com/office/drawing/2014/main" id="{88FEDE4A-0F0B-47A4-ABC9-D21945937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30"/>
                    </a14:imgEffect>
                    <a14:imgEffect>
                      <a14:saturation sat="1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889"/>
          <a:stretch/>
        </p:blipFill>
        <p:spPr bwMode="auto">
          <a:xfrm>
            <a:off x="7641736" y="0"/>
            <a:ext cx="2274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61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dk1">
            <a:alpha val="58000"/>
          </a:scheme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15568</TotalTime>
  <Words>669</Words>
  <Application>Microsoft Office PowerPoint</Application>
  <PresentationFormat>Papel A4 (210 x 297 mm)</PresentationFormat>
  <Paragraphs>130</Paragraphs>
  <Slides>25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Arial</vt:lpstr>
      <vt:lpstr>Brush Script MT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Amanda</dc:creator>
  <cp:lastModifiedBy>AUDIO</cp:lastModifiedBy>
  <cp:revision>447</cp:revision>
  <dcterms:created xsi:type="dcterms:W3CDTF">2019-03-26T04:08:49Z</dcterms:created>
  <dcterms:modified xsi:type="dcterms:W3CDTF">2019-09-22T10:59:47Z</dcterms:modified>
</cp:coreProperties>
</file>